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6"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76"/>
  </p:normalViewPr>
  <p:slideViewPr>
    <p:cSldViewPr snapToGrid="0" snapToObjects="1">
      <p:cViewPr varScale="1">
        <p:scale>
          <a:sx n="117" d="100"/>
          <a:sy n="117" d="100"/>
        </p:scale>
        <p:origin x="3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2T22:44:12.582"/>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6220F-C602-5E45-9285-23558C69B63E}" type="datetimeFigureOut">
              <a:rPr lang="fr-FR" smtClean="0"/>
              <a:t>02/01/2024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C1D23-DD9F-F040-A53E-64EF3C4E5241}" type="slidenum">
              <a:rPr lang="fr-FR" smtClean="0"/>
              <a:t>‹N°›</a:t>
            </a:fld>
            <a:endParaRPr lang="fr-FR"/>
          </a:p>
        </p:txBody>
      </p:sp>
    </p:spTree>
    <p:extLst>
      <p:ext uri="{BB962C8B-B14F-4D97-AF65-F5344CB8AC3E}">
        <p14:creationId xmlns:p14="http://schemas.microsoft.com/office/powerpoint/2010/main" val="351100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248BF82-33F4-5F4D-915A-369BC4E73246}" type="datetime1">
              <a:rPr lang="fr-FR" smtClean="0"/>
              <a:t>02/01/2024</a:t>
            </a:fld>
            <a:endParaRPr lang="fr-FR"/>
          </a:p>
        </p:txBody>
      </p:sp>
      <p:sp>
        <p:nvSpPr>
          <p:cNvPr id="5" name="Footer Placeholder 4"/>
          <p:cNvSpPr>
            <a:spLocks noGrp="1"/>
          </p:cNvSpPr>
          <p:nvPr>
            <p:ph type="ftr" sz="quarter" idx="11"/>
          </p:nvPr>
        </p:nvSpPr>
        <p:spPr/>
        <p:txBody>
          <a:bodyPr/>
          <a:lstStyle/>
          <a:p>
            <a:r>
              <a:rPr lang="fr-FR"/>
              <a:t>info@audf-rdc.org www.audf-rdc.org Tél: 00243816582458</a:t>
            </a:r>
          </a:p>
        </p:txBody>
      </p:sp>
      <p:sp>
        <p:nvSpPr>
          <p:cNvPr id="6" name="Slide Number Placeholder 5"/>
          <p:cNvSpPr>
            <a:spLocks noGrp="1"/>
          </p:cNvSpPr>
          <p:nvPr>
            <p:ph type="sldNum" sz="quarter" idx="12"/>
          </p:nvPr>
        </p:nvSpPr>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146023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8E2094D-76E2-3846-8904-3842DBB6D108}" type="datetime1">
              <a:rPr lang="fr-FR" smtClean="0"/>
              <a:t>02/01/2024</a:t>
            </a:fld>
            <a:endParaRPr lang="fr-FR"/>
          </a:p>
        </p:txBody>
      </p:sp>
      <p:sp>
        <p:nvSpPr>
          <p:cNvPr id="6" name="Footer Placeholder 5"/>
          <p:cNvSpPr>
            <a:spLocks noGrp="1"/>
          </p:cNvSpPr>
          <p:nvPr>
            <p:ph type="ftr" sz="quarter" idx="11"/>
          </p:nvPr>
        </p:nvSpPr>
        <p:spPr/>
        <p:txBody>
          <a:bodyPr/>
          <a:lstStyle/>
          <a:p>
            <a:r>
              <a:rPr lang="fr-FR"/>
              <a:t>info@audf-rdc.org www.audf-rdc.org Tél: 00243816582458</a:t>
            </a:r>
          </a:p>
        </p:txBody>
      </p:sp>
      <p:sp>
        <p:nvSpPr>
          <p:cNvPr id="7" name="Slide Number Placeholder 6"/>
          <p:cNvSpPr>
            <a:spLocks noGrp="1"/>
          </p:cNvSpPr>
          <p:nvPr>
            <p:ph type="sldNum" sz="quarter" idx="12"/>
          </p:nvPr>
        </p:nvSpPr>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333346975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8E2094D-76E2-3846-8904-3842DBB6D108}" type="datetime1">
              <a:rPr lang="fr-FR" smtClean="0"/>
              <a:t>02/01/2024</a:t>
            </a:fld>
            <a:endParaRPr lang="fr-FR"/>
          </a:p>
        </p:txBody>
      </p:sp>
      <p:sp>
        <p:nvSpPr>
          <p:cNvPr id="6" name="Footer Placeholder 5"/>
          <p:cNvSpPr>
            <a:spLocks noGrp="1"/>
          </p:cNvSpPr>
          <p:nvPr>
            <p:ph type="ftr" sz="quarter" idx="11"/>
          </p:nvPr>
        </p:nvSpPr>
        <p:spPr/>
        <p:txBody>
          <a:bodyPr/>
          <a:lstStyle/>
          <a:p>
            <a:r>
              <a:rPr lang="fr-FR"/>
              <a:t>info@audf-rdc.org www.audf-rdc.org Tél: 00243816582458</a:t>
            </a:r>
          </a:p>
        </p:txBody>
      </p:sp>
      <p:sp>
        <p:nvSpPr>
          <p:cNvPr id="7" name="Slide Number Placeholder 6"/>
          <p:cNvSpPr>
            <a:spLocks noGrp="1"/>
          </p:cNvSpPr>
          <p:nvPr>
            <p:ph type="sldNum" sz="quarter" idx="12"/>
          </p:nvPr>
        </p:nvSpPr>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391822572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8E2094D-76E2-3846-8904-3842DBB6D108}" type="datetime1">
              <a:rPr lang="fr-FR" smtClean="0"/>
              <a:t>02/01/2024</a:t>
            </a:fld>
            <a:endParaRPr lang="fr-FR"/>
          </a:p>
        </p:txBody>
      </p:sp>
      <p:sp>
        <p:nvSpPr>
          <p:cNvPr id="6" name="Footer Placeholder 5"/>
          <p:cNvSpPr>
            <a:spLocks noGrp="1"/>
          </p:cNvSpPr>
          <p:nvPr>
            <p:ph type="ftr" sz="quarter" idx="11"/>
          </p:nvPr>
        </p:nvSpPr>
        <p:spPr/>
        <p:txBody>
          <a:bodyPr/>
          <a:lstStyle/>
          <a:p>
            <a:r>
              <a:rPr lang="fr-FR"/>
              <a:t>info@audf-rdc.org www.audf-rdc.org Tél: 00243816582458</a:t>
            </a:r>
          </a:p>
        </p:txBody>
      </p:sp>
      <p:sp>
        <p:nvSpPr>
          <p:cNvPr id="7" name="Slide Number Placeholder 6"/>
          <p:cNvSpPr>
            <a:spLocks noGrp="1"/>
          </p:cNvSpPr>
          <p:nvPr>
            <p:ph type="sldNum" sz="quarter" idx="12"/>
          </p:nvPr>
        </p:nvSpPr>
        <p:spPr/>
        <p:txBody>
          <a:bodyPr/>
          <a:lstStyle/>
          <a:p>
            <a:fld id="{01242985-F98E-FF41-BBF7-484858511F03}" type="slidenum">
              <a:rPr lang="fr-FR" smtClean="0"/>
              <a:t>‹N°›</a:t>
            </a:fld>
            <a:endParaRPr lang="fr-F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42042647"/>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8E2094D-76E2-3846-8904-3842DBB6D108}" type="datetime1">
              <a:rPr lang="fr-FR" smtClean="0"/>
              <a:t>02/01/2024</a:t>
            </a:fld>
            <a:endParaRPr lang="fr-FR"/>
          </a:p>
        </p:txBody>
      </p:sp>
      <p:sp>
        <p:nvSpPr>
          <p:cNvPr id="6" name="Footer Placeholder 5"/>
          <p:cNvSpPr>
            <a:spLocks noGrp="1"/>
          </p:cNvSpPr>
          <p:nvPr>
            <p:ph type="ftr" sz="quarter" idx="11"/>
          </p:nvPr>
        </p:nvSpPr>
        <p:spPr/>
        <p:txBody>
          <a:bodyPr/>
          <a:lstStyle/>
          <a:p>
            <a:r>
              <a:rPr lang="fr-FR"/>
              <a:t>info@audf-rdc.org www.audf-rdc.org Tél: 00243816582458</a:t>
            </a:r>
          </a:p>
        </p:txBody>
      </p:sp>
      <p:sp>
        <p:nvSpPr>
          <p:cNvPr id="7" name="Slide Number Placeholder 6"/>
          <p:cNvSpPr>
            <a:spLocks noGrp="1"/>
          </p:cNvSpPr>
          <p:nvPr>
            <p:ph type="sldNum" sz="quarter" idx="12"/>
          </p:nvPr>
        </p:nvSpPr>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301005250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A8E2094D-76E2-3846-8904-3842DBB6D108}" type="datetime1">
              <a:rPr lang="fr-FR" smtClean="0"/>
              <a:t>02/01/2024</a:t>
            </a:fld>
            <a:endParaRPr lang="fr-FR"/>
          </a:p>
        </p:txBody>
      </p:sp>
      <p:sp>
        <p:nvSpPr>
          <p:cNvPr id="4" name="Footer Placeholder 3"/>
          <p:cNvSpPr>
            <a:spLocks noGrp="1"/>
          </p:cNvSpPr>
          <p:nvPr>
            <p:ph type="ftr" sz="quarter" idx="11"/>
          </p:nvPr>
        </p:nvSpPr>
        <p:spPr/>
        <p:txBody>
          <a:bodyPr/>
          <a:lstStyle/>
          <a:p>
            <a:r>
              <a:rPr lang="fr-FR"/>
              <a:t>info@audf-rdc.org www.audf-rdc.org Tél: 00243816582458</a:t>
            </a:r>
          </a:p>
        </p:txBody>
      </p:sp>
      <p:sp>
        <p:nvSpPr>
          <p:cNvPr id="5" name="Slide Number Placeholder 4"/>
          <p:cNvSpPr>
            <a:spLocks noGrp="1"/>
          </p:cNvSpPr>
          <p:nvPr>
            <p:ph type="sldNum" sz="quarter" idx="12"/>
          </p:nvPr>
        </p:nvSpPr>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407093581"/>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A8E2094D-76E2-3846-8904-3842DBB6D108}" type="datetime1">
              <a:rPr lang="fr-FR" smtClean="0"/>
              <a:t>02/01/2024</a:t>
            </a:fld>
            <a:endParaRPr lang="fr-FR"/>
          </a:p>
        </p:txBody>
      </p:sp>
      <p:sp>
        <p:nvSpPr>
          <p:cNvPr id="4" name="Footer Placeholder 3"/>
          <p:cNvSpPr>
            <a:spLocks noGrp="1"/>
          </p:cNvSpPr>
          <p:nvPr>
            <p:ph type="ftr" sz="quarter" idx="11"/>
          </p:nvPr>
        </p:nvSpPr>
        <p:spPr/>
        <p:txBody>
          <a:bodyPr/>
          <a:lstStyle/>
          <a:p>
            <a:r>
              <a:rPr lang="fr-FR"/>
              <a:t>info@audf-rdc.org www.audf-rdc.org Tél: 00243816582458</a:t>
            </a:r>
          </a:p>
        </p:txBody>
      </p:sp>
      <p:sp>
        <p:nvSpPr>
          <p:cNvPr id="5" name="Slide Number Placeholder 4"/>
          <p:cNvSpPr>
            <a:spLocks noGrp="1"/>
          </p:cNvSpPr>
          <p:nvPr>
            <p:ph type="sldNum" sz="quarter" idx="12"/>
          </p:nvPr>
        </p:nvSpPr>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2496410401"/>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E2094D-76E2-3846-8904-3842DBB6D108}" type="datetime1">
              <a:rPr lang="fr-FR" smtClean="0"/>
              <a:t>02/01/2024</a:t>
            </a:fld>
            <a:endParaRPr lang="fr-FR"/>
          </a:p>
        </p:txBody>
      </p:sp>
      <p:sp>
        <p:nvSpPr>
          <p:cNvPr id="5" name="Footer Placeholder 4"/>
          <p:cNvSpPr>
            <a:spLocks noGrp="1"/>
          </p:cNvSpPr>
          <p:nvPr>
            <p:ph type="ftr" sz="quarter" idx="11"/>
          </p:nvPr>
        </p:nvSpPr>
        <p:spPr/>
        <p:txBody>
          <a:bodyPr/>
          <a:lstStyle/>
          <a:p>
            <a:r>
              <a:rPr lang="fr-FR"/>
              <a:t>info@audf-rdc.org www.audf-rdc.org Tél: 00243816582458</a:t>
            </a:r>
          </a:p>
        </p:txBody>
      </p:sp>
      <p:sp>
        <p:nvSpPr>
          <p:cNvPr id="6" name="Slide Number Placeholder 5"/>
          <p:cNvSpPr>
            <a:spLocks noGrp="1"/>
          </p:cNvSpPr>
          <p:nvPr>
            <p:ph type="sldNum" sz="quarter" idx="12"/>
          </p:nvPr>
        </p:nvSpPr>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721754963"/>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E2094D-76E2-3846-8904-3842DBB6D108}" type="datetime1">
              <a:rPr lang="fr-FR" smtClean="0"/>
              <a:t>02/01/2024</a:t>
            </a:fld>
            <a:endParaRPr lang="fr-FR"/>
          </a:p>
        </p:txBody>
      </p:sp>
      <p:sp>
        <p:nvSpPr>
          <p:cNvPr id="5" name="Footer Placeholder 4"/>
          <p:cNvSpPr>
            <a:spLocks noGrp="1"/>
          </p:cNvSpPr>
          <p:nvPr>
            <p:ph type="ftr" sz="quarter" idx="11"/>
          </p:nvPr>
        </p:nvSpPr>
        <p:spPr/>
        <p:txBody>
          <a:bodyPr/>
          <a:lstStyle/>
          <a:p>
            <a:r>
              <a:rPr lang="fr-FR"/>
              <a:t>info@audf-rdc.org www.audf-rdc.org Tél: 00243816582458</a:t>
            </a:r>
          </a:p>
        </p:txBody>
      </p:sp>
      <p:sp>
        <p:nvSpPr>
          <p:cNvPr id="6" name="Slide Number Placeholder 5"/>
          <p:cNvSpPr>
            <a:spLocks noGrp="1"/>
          </p:cNvSpPr>
          <p:nvPr>
            <p:ph type="sldNum" sz="quarter" idx="12"/>
          </p:nvPr>
        </p:nvSpPr>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583411666"/>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8C7673B-D4E4-2142-8C4B-B9BBD40A6019}" type="datetime1">
              <a:rPr lang="fr-FR" smtClean="0"/>
              <a:t>02/01/2024</a:t>
            </a:fld>
            <a:endParaRPr lang="fr-FR"/>
          </a:p>
        </p:txBody>
      </p:sp>
      <p:sp>
        <p:nvSpPr>
          <p:cNvPr id="6" name="Footer Placeholder 5"/>
          <p:cNvSpPr>
            <a:spLocks noGrp="1"/>
          </p:cNvSpPr>
          <p:nvPr>
            <p:ph type="ftr" sz="quarter" idx="11"/>
          </p:nvPr>
        </p:nvSpPr>
        <p:spPr/>
        <p:txBody>
          <a:bodyPr/>
          <a:lstStyle/>
          <a:p>
            <a:r>
              <a:rPr lang="fr-FR"/>
              <a:t>info@audf-rdc.org www.audf-rdc.org Tél: 00243816582458</a:t>
            </a:r>
          </a:p>
        </p:txBody>
      </p:sp>
      <p:sp>
        <p:nvSpPr>
          <p:cNvPr id="11" name="Slide Number Placeholder 5"/>
          <p:cNvSpPr>
            <a:spLocks noGrp="1"/>
          </p:cNvSpPr>
          <p:nvPr>
            <p:ph type="sldNum" sz="quarter" idx="12"/>
          </p:nvPr>
        </p:nvSpPr>
        <p:spPr>
          <a:xfrm>
            <a:off x="531812" y="787782"/>
            <a:ext cx="779767" cy="365125"/>
          </a:xfrm>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251934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E2094D-76E2-3846-8904-3842DBB6D108}" type="datetime1">
              <a:rPr lang="fr-FR" smtClean="0"/>
              <a:t>02/01/2024</a:t>
            </a:fld>
            <a:endParaRPr lang="fr-FR"/>
          </a:p>
        </p:txBody>
      </p:sp>
      <p:sp>
        <p:nvSpPr>
          <p:cNvPr id="5" name="Footer Placeholder 4"/>
          <p:cNvSpPr>
            <a:spLocks noGrp="1"/>
          </p:cNvSpPr>
          <p:nvPr>
            <p:ph type="ftr" sz="quarter" idx="11"/>
          </p:nvPr>
        </p:nvSpPr>
        <p:spPr/>
        <p:txBody>
          <a:bodyPr/>
          <a:lstStyle/>
          <a:p>
            <a:r>
              <a:rPr lang="fr-FR"/>
              <a:t>info@audf-rdc.org www.audf-rdc.org Tél: 00243816582458</a:t>
            </a:r>
          </a:p>
        </p:txBody>
      </p:sp>
      <p:sp>
        <p:nvSpPr>
          <p:cNvPr id="6" name="Slide Number Placeholder 5"/>
          <p:cNvSpPr>
            <a:spLocks noGrp="1"/>
          </p:cNvSpPr>
          <p:nvPr>
            <p:ph type="sldNum" sz="quarter" idx="12"/>
          </p:nvPr>
        </p:nvSpPr>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200480900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FE14A55-3257-2042-BE15-4FBEE669CB2F}" type="datetime1">
              <a:rPr lang="fr-FR" smtClean="0"/>
              <a:t>02/01/2024</a:t>
            </a:fld>
            <a:endParaRPr lang="fr-FR"/>
          </a:p>
        </p:txBody>
      </p:sp>
      <p:sp>
        <p:nvSpPr>
          <p:cNvPr id="5" name="Footer Placeholder 4"/>
          <p:cNvSpPr>
            <a:spLocks noGrp="1"/>
          </p:cNvSpPr>
          <p:nvPr>
            <p:ph type="ftr" sz="quarter" idx="11"/>
          </p:nvPr>
        </p:nvSpPr>
        <p:spPr/>
        <p:txBody>
          <a:bodyPr/>
          <a:lstStyle/>
          <a:p>
            <a:r>
              <a:rPr lang="fr-FR"/>
              <a:t>info@audf-rdc.org www.audf-rdc.org Tél: 00243816582458</a:t>
            </a:r>
          </a:p>
        </p:txBody>
      </p:sp>
      <p:sp>
        <p:nvSpPr>
          <p:cNvPr id="6" name="Slide Number Placeholder 5"/>
          <p:cNvSpPr>
            <a:spLocks noGrp="1"/>
          </p:cNvSpPr>
          <p:nvPr>
            <p:ph type="sldNum" sz="quarter" idx="12"/>
          </p:nvPr>
        </p:nvSpPr>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335295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8E2094D-76E2-3846-8904-3842DBB6D108}" type="datetime1">
              <a:rPr lang="fr-FR" smtClean="0"/>
              <a:t>02/01/2024</a:t>
            </a:fld>
            <a:endParaRPr lang="fr-FR"/>
          </a:p>
        </p:txBody>
      </p:sp>
      <p:sp>
        <p:nvSpPr>
          <p:cNvPr id="6" name="Footer Placeholder 5"/>
          <p:cNvSpPr>
            <a:spLocks noGrp="1"/>
          </p:cNvSpPr>
          <p:nvPr>
            <p:ph type="ftr" sz="quarter" idx="11"/>
          </p:nvPr>
        </p:nvSpPr>
        <p:spPr/>
        <p:txBody>
          <a:bodyPr/>
          <a:lstStyle/>
          <a:p>
            <a:r>
              <a:rPr lang="fr-FR"/>
              <a:t>info@audf-rdc.org www.audf-rdc.org Tél: 00243816582458</a:t>
            </a:r>
          </a:p>
        </p:txBody>
      </p:sp>
      <p:sp>
        <p:nvSpPr>
          <p:cNvPr id="7" name="Slide Number Placeholder 6"/>
          <p:cNvSpPr>
            <a:spLocks noGrp="1"/>
          </p:cNvSpPr>
          <p:nvPr>
            <p:ph type="sldNum" sz="quarter" idx="12"/>
          </p:nvPr>
        </p:nvSpPr>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58374995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8E2094D-76E2-3846-8904-3842DBB6D108}" type="datetime1">
              <a:rPr lang="fr-FR" smtClean="0"/>
              <a:t>02/01/2024</a:t>
            </a:fld>
            <a:endParaRPr lang="fr-FR"/>
          </a:p>
        </p:txBody>
      </p:sp>
      <p:sp>
        <p:nvSpPr>
          <p:cNvPr id="8" name="Footer Placeholder 7"/>
          <p:cNvSpPr>
            <a:spLocks noGrp="1"/>
          </p:cNvSpPr>
          <p:nvPr>
            <p:ph type="ftr" sz="quarter" idx="11"/>
          </p:nvPr>
        </p:nvSpPr>
        <p:spPr/>
        <p:txBody>
          <a:bodyPr/>
          <a:lstStyle/>
          <a:p>
            <a:r>
              <a:rPr lang="fr-FR"/>
              <a:t>info@audf-rdc.org www.audf-rdc.org Tél: 00243816582458</a:t>
            </a:r>
          </a:p>
        </p:txBody>
      </p:sp>
      <p:sp>
        <p:nvSpPr>
          <p:cNvPr id="9" name="Slide Number Placeholder 8"/>
          <p:cNvSpPr>
            <a:spLocks noGrp="1"/>
          </p:cNvSpPr>
          <p:nvPr>
            <p:ph type="sldNum" sz="quarter" idx="12"/>
          </p:nvPr>
        </p:nvSpPr>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1768528408"/>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6761645-DFFA-4148-ACF7-A3547CBCF8F2}" type="datetime1">
              <a:rPr lang="fr-FR" smtClean="0"/>
              <a:t>02/01/2024</a:t>
            </a:fld>
            <a:endParaRPr lang="fr-FR"/>
          </a:p>
        </p:txBody>
      </p:sp>
      <p:sp>
        <p:nvSpPr>
          <p:cNvPr id="4" name="Footer Placeholder 3"/>
          <p:cNvSpPr>
            <a:spLocks noGrp="1"/>
          </p:cNvSpPr>
          <p:nvPr>
            <p:ph type="ftr" sz="quarter" idx="11"/>
          </p:nvPr>
        </p:nvSpPr>
        <p:spPr/>
        <p:txBody>
          <a:bodyPr/>
          <a:lstStyle/>
          <a:p>
            <a:r>
              <a:rPr lang="fr-FR"/>
              <a:t>info@audf-rdc.org www.audf-rdc.org Tél: 00243816582458</a:t>
            </a:r>
          </a:p>
        </p:txBody>
      </p:sp>
      <p:sp>
        <p:nvSpPr>
          <p:cNvPr id="5" name="Slide Number Placeholder 4"/>
          <p:cNvSpPr>
            <a:spLocks noGrp="1"/>
          </p:cNvSpPr>
          <p:nvPr>
            <p:ph type="sldNum" sz="quarter" idx="12"/>
          </p:nvPr>
        </p:nvSpPr>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362252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672575E-463C-184B-99F0-1118E2C6E138}" type="datetime1">
              <a:rPr lang="fr-FR" smtClean="0"/>
              <a:t>02/01/2024</a:t>
            </a:fld>
            <a:endParaRPr lang="fr-FR"/>
          </a:p>
        </p:txBody>
      </p:sp>
      <p:sp>
        <p:nvSpPr>
          <p:cNvPr id="3" name="Footer Placeholder 2"/>
          <p:cNvSpPr>
            <a:spLocks noGrp="1"/>
          </p:cNvSpPr>
          <p:nvPr>
            <p:ph type="ftr" sz="quarter" idx="11"/>
          </p:nvPr>
        </p:nvSpPr>
        <p:spPr/>
        <p:txBody>
          <a:bodyPr/>
          <a:lstStyle/>
          <a:p>
            <a:r>
              <a:rPr lang="fr-FR"/>
              <a:t>info@audf-rdc.org www.audf-rdc.org Tél: 00243816582458</a:t>
            </a:r>
          </a:p>
        </p:txBody>
      </p:sp>
      <p:sp>
        <p:nvSpPr>
          <p:cNvPr id="4" name="Slide Number Placeholder 3"/>
          <p:cNvSpPr>
            <a:spLocks noGrp="1"/>
          </p:cNvSpPr>
          <p:nvPr>
            <p:ph type="sldNum" sz="quarter" idx="12"/>
          </p:nvPr>
        </p:nvSpPr>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40551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8E2094D-76E2-3846-8904-3842DBB6D108}" type="datetime1">
              <a:rPr lang="fr-FR" smtClean="0"/>
              <a:t>02/01/2024</a:t>
            </a:fld>
            <a:endParaRPr lang="fr-FR"/>
          </a:p>
        </p:txBody>
      </p:sp>
      <p:sp>
        <p:nvSpPr>
          <p:cNvPr id="6" name="Footer Placeholder 5"/>
          <p:cNvSpPr>
            <a:spLocks noGrp="1"/>
          </p:cNvSpPr>
          <p:nvPr>
            <p:ph type="ftr" sz="quarter" idx="11"/>
          </p:nvPr>
        </p:nvSpPr>
        <p:spPr/>
        <p:txBody>
          <a:bodyPr/>
          <a:lstStyle/>
          <a:p>
            <a:r>
              <a:rPr lang="fr-FR"/>
              <a:t>info@audf-rdc.org www.audf-rdc.org Tél: 00243816582458</a:t>
            </a:r>
          </a:p>
        </p:txBody>
      </p:sp>
      <p:sp>
        <p:nvSpPr>
          <p:cNvPr id="7" name="Slide Number Placeholder 6"/>
          <p:cNvSpPr>
            <a:spLocks noGrp="1"/>
          </p:cNvSpPr>
          <p:nvPr>
            <p:ph type="sldNum" sz="quarter" idx="12"/>
          </p:nvPr>
        </p:nvSpPr>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382848315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1FE51A5-130F-D644-89E6-2D50D9C5EA8A}" type="datetime1">
              <a:rPr lang="fr-FR" smtClean="0"/>
              <a:t>02/01/2024</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242985-F98E-FF41-BBF7-484858511F03}" type="slidenum">
              <a:rPr lang="fr-FR" smtClean="0"/>
              <a:t>‹N°›</a:t>
            </a:fld>
            <a:endParaRPr lang="fr-FR"/>
          </a:p>
        </p:txBody>
      </p:sp>
    </p:spTree>
    <p:extLst>
      <p:ext uri="{BB962C8B-B14F-4D97-AF65-F5344CB8AC3E}">
        <p14:creationId xmlns:p14="http://schemas.microsoft.com/office/powerpoint/2010/main" val="281541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8E2094D-76E2-3846-8904-3842DBB6D108}" type="datetime1">
              <a:rPr lang="fr-FR" smtClean="0"/>
              <a:t>02/01/2024</a:t>
            </a:fld>
            <a:endParaRPr lang="fr-F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fr-FR"/>
              <a:t>info@audf-rdc.org www.audf-rdc.org Tél: 00243816582458</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1242985-F98E-FF41-BBF7-484858511F03}" type="slidenum">
              <a:rPr lang="fr-FR" smtClean="0"/>
              <a:t>‹N°›</a:t>
            </a:fld>
            <a:endParaRPr lang="fr-FR"/>
          </a:p>
        </p:txBody>
      </p:sp>
    </p:spTree>
    <p:extLst>
      <p:ext uri="{BB962C8B-B14F-4D97-AF65-F5344CB8AC3E}">
        <p14:creationId xmlns:p14="http://schemas.microsoft.com/office/powerpoint/2010/main" val="590845298"/>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Lst>
  <p:hf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www.audf-rdc.org/" TargetMode="External"/><Relationship Id="rId2" Type="http://schemas.openxmlformats.org/officeDocument/2006/relationships/hyperlink" Target="mailto:info@audf-rdc.org"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A5500E-597A-8744-A41D-384061156D3D}"/>
              </a:ext>
            </a:extLst>
          </p:cNvPr>
          <p:cNvSpPr>
            <a:spLocks noGrp="1"/>
          </p:cNvSpPr>
          <p:nvPr>
            <p:ph type="title"/>
          </p:nvPr>
        </p:nvSpPr>
        <p:spPr>
          <a:xfrm>
            <a:off x="1008993" y="1037787"/>
            <a:ext cx="10515600" cy="1325563"/>
          </a:xfrm>
        </p:spPr>
        <p:txBody>
          <a:bodyPr>
            <a:normAutofit/>
          </a:bodyPr>
          <a:lstStyle/>
          <a:p>
            <a:pPr algn="ctr"/>
            <a:r>
              <a:rPr lang="fr-FR" dirty="0"/>
              <a:t>ALLIANCE POUR L’UNIVERSALITE DES DROITS FONDAMENTAUX «  AUDF ONG » </a:t>
            </a:r>
            <a:r>
              <a:rPr lang="fr-FR" sz="1400" dirty="0"/>
              <a:t>.</a:t>
            </a:r>
            <a:endParaRPr lang="fr-FR" dirty="0"/>
          </a:p>
        </p:txBody>
      </p:sp>
      <p:sp>
        <p:nvSpPr>
          <p:cNvPr id="22" name="Espace réservé de la date 21">
            <a:extLst>
              <a:ext uri="{FF2B5EF4-FFF2-40B4-BE49-F238E27FC236}">
                <a16:creationId xmlns:a16="http://schemas.microsoft.com/office/drawing/2014/main" id="{1CD607AE-14D8-F242-B72D-71B817CD9471}"/>
              </a:ext>
            </a:extLst>
          </p:cNvPr>
          <p:cNvSpPr>
            <a:spLocks noGrp="1"/>
          </p:cNvSpPr>
          <p:nvPr>
            <p:ph type="dt" sz="half" idx="10"/>
          </p:nvPr>
        </p:nvSpPr>
        <p:spPr/>
        <p:txBody>
          <a:bodyPr/>
          <a:lstStyle/>
          <a:p>
            <a:fld id="{2E2EC4EE-B131-8846-BF63-453847659A79}" type="datetime1">
              <a:rPr lang="fr-FR" smtClean="0"/>
              <a:t>02/01/2024</a:t>
            </a:fld>
            <a:endParaRPr lang="fr-FR" dirty="0"/>
          </a:p>
        </p:txBody>
      </p:sp>
      <p:sp>
        <p:nvSpPr>
          <p:cNvPr id="23" name="Espace réservé du pied de page 22">
            <a:extLst>
              <a:ext uri="{FF2B5EF4-FFF2-40B4-BE49-F238E27FC236}">
                <a16:creationId xmlns:a16="http://schemas.microsoft.com/office/drawing/2014/main" id="{91109573-931F-BD46-9C37-49FD9B2A31D9}"/>
              </a:ext>
            </a:extLst>
          </p:cNvPr>
          <p:cNvSpPr>
            <a:spLocks noGrp="1"/>
          </p:cNvSpPr>
          <p:nvPr>
            <p:ph type="ftr" sz="quarter" idx="11"/>
          </p:nvPr>
        </p:nvSpPr>
        <p:spPr>
          <a:xfrm>
            <a:off x="2669136" y="5494541"/>
            <a:ext cx="5938836" cy="309201"/>
          </a:xfrm>
        </p:spPr>
        <p:txBody>
          <a:bodyPr/>
          <a:lstStyle/>
          <a:p>
            <a:r>
              <a:rPr lang="fr-FR" dirty="0" err="1">
                <a:solidFill>
                  <a:srgbClr val="00B0F0"/>
                </a:solidFill>
              </a:rPr>
              <a:t>info@audf-rdc.org</a:t>
            </a:r>
            <a:r>
              <a:rPr lang="fr-FR" dirty="0">
                <a:solidFill>
                  <a:srgbClr val="00B0F0"/>
                </a:solidFill>
              </a:rPr>
              <a:t>                          </a:t>
            </a:r>
            <a:r>
              <a:rPr lang="fr-FR" dirty="0" err="1">
                <a:solidFill>
                  <a:srgbClr val="00B0F0"/>
                </a:solidFill>
              </a:rPr>
              <a:t>www.audf-rdc.org</a:t>
            </a:r>
            <a:r>
              <a:rPr lang="fr-FR" dirty="0">
                <a:solidFill>
                  <a:srgbClr val="00B0F0"/>
                </a:solidFill>
              </a:rPr>
              <a:t>                     Tél: 00243816582458</a:t>
            </a:r>
          </a:p>
        </p:txBody>
      </p:sp>
      <p:sp>
        <p:nvSpPr>
          <p:cNvPr id="7" name="Titre 3">
            <a:extLst>
              <a:ext uri="{FF2B5EF4-FFF2-40B4-BE49-F238E27FC236}">
                <a16:creationId xmlns:a16="http://schemas.microsoft.com/office/drawing/2014/main" id="{51B9B44D-E082-E544-9596-A354CE52FCED}"/>
              </a:ext>
            </a:extLst>
          </p:cNvPr>
          <p:cNvSpPr txBox="1">
            <a:spLocks/>
          </p:cNvSpPr>
          <p:nvPr/>
        </p:nvSpPr>
        <p:spPr>
          <a:xfrm>
            <a:off x="1198180" y="3429000"/>
            <a:ext cx="10515600" cy="110747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t>PLAIDOYER POUR L’ APPLICATION DE L’HABEAS CORPUS </a:t>
            </a:r>
          </a:p>
          <a:p>
            <a:pPr algn="ctr"/>
            <a:r>
              <a:rPr lang="fr-FR" sz="3200" dirty="0"/>
              <a:t>« Article 26 bis point 4 a de la Loi du 31 décembre 2015 complétant et modifiant le Code de procédure pénale </a:t>
            </a:r>
          </a:p>
        </p:txBody>
      </p:sp>
      <p:sp>
        <p:nvSpPr>
          <p:cNvPr id="10" name="Titre 3">
            <a:extLst>
              <a:ext uri="{FF2B5EF4-FFF2-40B4-BE49-F238E27FC236}">
                <a16:creationId xmlns:a16="http://schemas.microsoft.com/office/drawing/2014/main" id="{230FB578-CD74-B34C-BF64-BF750C1B4E52}"/>
              </a:ext>
            </a:extLst>
          </p:cNvPr>
          <p:cNvSpPr txBox="1">
            <a:spLocks/>
          </p:cNvSpPr>
          <p:nvPr/>
        </p:nvSpPr>
        <p:spPr>
          <a:xfrm>
            <a:off x="2596054" y="5494541"/>
            <a:ext cx="5065987" cy="322229"/>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dirty="0"/>
          </a:p>
        </p:txBody>
      </p:sp>
      <p:sp>
        <p:nvSpPr>
          <p:cNvPr id="12" name="Titre 3">
            <a:extLst>
              <a:ext uri="{FF2B5EF4-FFF2-40B4-BE49-F238E27FC236}">
                <a16:creationId xmlns:a16="http://schemas.microsoft.com/office/drawing/2014/main" id="{C64F6716-D40B-9A42-8E36-488A1261D8BC}"/>
              </a:ext>
            </a:extLst>
          </p:cNvPr>
          <p:cNvSpPr txBox="1">
            <a:spLocks/>
          </p:cNvSpPr>
          <p:nvPr/>
        </p:nvSpPr>
        <p:spPr>
          <a:xfrm>
            <a:off x="7388772" y="4549500"/>
            <a:ext cx="45930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dirty="0"/>
              <a:t>Par :</a:t>
            </a:r>
            <a:r>
              <a:rPr lang="fr-FR" sz="3000" dirty="0"/>
              <a:t> </a:t>
            </a:r>
            <a:r>
              <a:rPr lang="fr-FR" sz="2200" dirty="0"/>
              <a:t>Maitre Henri </a:t>
            </a:r>
            <a:r>
              <a:rPr lang="fr-FR" sz="1900" b="1" dirty="0"/>
              <a:t>WEMBOLUA</a:t>
            </a:r>
            <a:r>
              <a:rPr lang="fr-FR" sz="1900" dirty="0"/>
              <a:t> </a:t>
            </a:r>
            <a:r>
              <a:rPr lang="fr-FR" sz="1900" b="1" dirty="0"/>
              <a:t>OTSHUDI</a:t>
            </a:r>
            <a:r>
              <a:rPr lang="fr-FR" sz="2600" dirty="0"/>
              <a:t> </a:t>
            </a:r>
            <a:r>
              <a:rPr lang="fr-FR" sz="1900" b="1" dirty="0"/>
              <a:t>KENGE </a:t>
            </a:r>
            <a:r>
              <a:rPr lang="fr-FR" sz="1400" i="1" dirty="0"/>
              <a:t>C.T.</a:t>
            </a:r>
          </a:p>
          <a:p>
            <a:pPr algn="ctr"/>
            <a:r>
              <a:rPr lang="fr-FR" sz="1200" dirty="0"/>
              <a:t>Président de l’ONG AUDF  </a:t>
            </a:r>
          </a:p>
        </p:txBody>
      </p:sp>
      <p:sp>
        <p:nvSpPr>
          <p:cNvPr id="13" name="Rectangle : coins arrondis 12">
            <a:extLst>
              <a:ext uri="{FF2B5EF4-FFF2-40B4-BE49-F238E27FC236}">
                <a16:creationId xmlns:a16="http://schemas.microsoft.com/office/drawing/2014/main" id="{9809741E-6558-AE48-B62D-3BE04200E0B2}"/>
              </a:ext>
            </a:extLst>
          </p:cNvPr>
          <p:cNvSpPr/>
          <p:nvPr/>
        </p:nvSpPr>
        <p:spPr>
          <a:xfrm>
            <a:off x="2596055" y="136634"/>
            <a:ext cx="1734207" cy="901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 coins arrondis 13">
            <a:extLst>
              <a:ext uri="{FF2B5EF4-FFF2-40B4-BE49-F238E27FC236}">
                <a16:creationId xmlns:a16="http://schemas.microsoft.com/office/drawing/2014/main" id="{18F6ABD6-79B2-E84A-9574-FD36999B5332}"/>
              </a:ext>
            </a:extLst>
          </p:cNvPr>
          <p:cNvSpPr/>
          <p:nvPr/>
        </p:nvSpPr>
        <p:spPr>
          <a:xfrm>
            <a:off x="5073869" y="136633"/>
            <a:ext cx="1734207" cy="901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 coins arrondis 14">
            <a:extLst>
              <a:ext uri="{FF2B5EF4-FFF2-40B4-BE49-F238E27FC236}">
                <a16:creationId xmlns:a16="http://schemas.microsoft.com/office/drawing/2014/main" id="{228503C5-D2D7-6540-A5D1-CE3BE822BD64}"/>
              </a:ext>
            </a:extLst>
          </p:cNvPr>
          <p:cNvSpPr/>
          <p:nvPr/>
        </p:nvSpPr>
        <p:spPr>
          <a:xfrm>
            <a:off x="7740869" y="145773"/>
            <a:ext cx="1734207" cy="901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Image 16">
            <a:extLst>
              <a:ext uri="{FF2B5EF4-FFF2-40B4-BE49-F238E27FC236}">
                <a16:creationId xmlns:a16="http://schemas.microsoft.com/office/drawing/2014/main" id="{169CF1EC-60F3-E546-B4DD-7704198557E1}"/>
              </a:ext>
            </a:extLst>
          </p:cNvPr>
          <p:cNvPicPr>
            <a:picLocks noChangeAspect="1"/>
          </p:cNvPicPr>
          <p:nvPr/>
        </p:nvPicPr>
        <p:blipFill>
          <a:blip r:embed="rId2"/>
          <a:stretch>
            <a:fillRect/>
          </a:stretch>
        </p:blipFill>
        <p:spPr>
          <a:xfrm>
            <a:off x="5073869" y="18226"/>
            <a:ext cx="1734207" cy="1028700"/>
          </a:xfrm>
          <a:prstGeom prst="rect">
            <a:avLst/>
          </a:prstGeom>
        </p:spPr>
      </p:pic>
      <p:pic>
        <p:nvPicPr>
          <p:cNvPr id="19" name="Image 18">
            <a:extLst>
              <a:ext uri="{FF2B5EF4-FFF2-40B4-BE49-F238E27FC236}">
                <a16:creationId xmlns:a16="http://schemas.microsoft.com/office/drawing/2014/main" id="{C4047F42-16C5-DC4F-987F-70B1FF9F77F3}"/>
              </a:ext>
            </a:extLst>
          </p:cNvPr>
          <p:cNvPicPr>
            <a:picLocks noChangeAspect="1"/>
          </p:cNvPicPr>
          <p:nvPr/>
        </p:nvPicPr>
        <p:blipFill>
          <a:blip r:embed="rId3"/>
          <a:stretch>
            <a:fillRect/>
          </a:stretch>
        </p:blipFill>
        <p:spPr>
          <a:xfrm>
            <a:off x="2596054" y="57755"/>
            <a:ext cx="1734207" cy="1028700"/>
          </a:xfrm>
          <a:prstGeom prst="rect">
            <a:avLst/>
          </a:prstGeom>
        </p:spPr>
      </p:pic>
      <p:pic>
        <p:nvPicPr>
          <p:cNvPr id="21" name="Image 20">
            <a:extLst>
              <a:ext uri="{FF2B5EF4-FFF2-40B4-BE49-F238E27FC236}">
                <a16:creationId xmlns:a16="http://schemas.microsoft.com/office/drawing/2014/main" id="{E3155AAB-4F94-E446-830D-60DDAA9C4087}"/>
              </a:ext>
            </a:extLst>
          </p:cNvPr>
          <p:cNvPicPr>
            <a:picLocks noChangeAspect="1"/>
          </p:cNvPicPr>
          <p:nvPr/>
        </p:nvPicPr>
        <p:blipFill>
          <a:blip r:embed="rId4"/>
          <a:stretch>
            <a:fillRect/>
          </a:stretch>
        </p:blipFill>
        <p:spPr>
          <a:xfrm>
            <a:off x="7740870" y="133597"/>
            <a:ext cx="1734206" cy="920661"/>
          </a:xfrm>
          <a:prstGeom prst="rect">
            <a:avLst/>
          </a:prstGeom>
        </p:spPr>
      </p:pic>
    </p:spTree>
    <p:extLst>
      <p:ext uri="{BB962C8B-B14F-4D97-AF65-F5344CB8AC3E}">
        <p14:creationId xmlns:p14="http://schemas.microsoft.com/office/powerpoint/2010/main" val="61254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16FDB-92CD-E540-BD8D-0EE05364F28B}"/>
              </a:ext>
            </a:extLst>
          </p:cNvPr>
          <p:cNvSpPr>
            <a:spLocks noGrp="1"/>
          </p:cNvSpPr>
          <p:nvPr>
            <p:ph type="title"/>
          </p:nvPr>
        </p:nvSpPr>
        <p:spPr/>
        <p:txBody>
          <a:bodyPr/>
          <a:lstStyle/>
          <a:p>
            <a:pPr algn="ctr"/>
            <a:r>
              <a:rPr lang="fr-FR" dirty="0"/>
              <a:t>Contexte et objectif du plaidoyer EN RDC</a:t>
            </a:r>
          </a:p>
        </p:txBody>
      </p:sp>
      <p:sp>
        <p:nvSpPr>
          <p:cNvPr id="3" name="Espace réservé du contenu 2">
            <a:extLst>
              <a:ext uri="{FF2B5EF4-FFF2-40B4-BE49-F238E27FC236}">
                <a16:creationId xmlns:a16="http://schemas.microsoft.com/office/drawing/2014/main" id="{1540499A-D7F4-5D45-B606-F6259054CCCB}"/>
              </a:ext>
            </a:extLst>
          </p:cNvPr>
          <p:cNvSpPr>
            <a:spLocks noGrp="1"/>
          </p:cNvSpPr>
          <p:nvPr>
            <p:ph sz="half" idx="1"/>
          </p:nvPr>
        </p:nvSpPr>
        <p:spPr>
          <a:xfrm>
            <a:off x="1447331" y="2010878"/>
            <a:ext cx="4645152" cy="3864405"/>
          </a:xfrm>
        </p:spPr>
        <p:txBody>
          <a:bodyPr>
            <a:normAutofit fontScale="70000" lnSpcReduction="20000"/>
          </a:bodyPr>
          <a:lstStyle/>
          <a:p>
            <a:pPr marL="457200" indent="-457200">
              <a:buAutoNum type="arabicPeriod"/>
            </a:pPr>
            <a:r>
              <a:rPr lang="fr-FR" dirty="0"/>
              <a:t>Le recours excessif à la détention préventive, parfois, pour des motifs économiques; </a:t>
            </a:r>
          </a:p>
          <a:p>
            <a:pPr marL="457200" indent="-457200">
              <a:buAutoNum type="arabicPeriod"/>
            </a:pPr>
            <a:r>
              <a:rPr lang="fr-FR" dirty="0"/>
              <a:t>Le taux élevé des détenus préventifs dans les Etablissements pénitentiaires ( 70% sur l’ensemble des détenus et surpopulation pénitentiaire allant jusqu’à 400% )  ;</a:t>
            </a:r>
          </a:p>
          <a:p>
            <a:pPr marL="457200" indent="-457200">
              <a:buAutoNum type="arabicPeriod"/>
            </a:pPr>
            <a:r>
              <a:rPr lang="fr-FR" dirty="0"/>
              <a:t>Les recommandations du Comité contre la torture et Examen périodique universel pour les réformes judiciaires et pénitentiaires en RDC ;  </a:t>
            </a:r>
          </a:p>
          <a:p>
            <a:pPr marL="457200" indent="-457200">
              <a:buAutoNum type="arabicPeriod"/>
            </a:pPr>
            <a:r>
              <a:rPr lang="fr-FR" dirty="0"/>
              <a:t>La nécessité de la mise en œuvre de la Politique Nationale de Réforme de la Justice « PNRJ »</a:t>
            </a:r>
          </a:p>
          <a:p>
            <a:endParaRPr lang="fr-FR" dirty="0"/>
          </a:p>
        </p:txBody>
      </p:sp>
      <p:sp>
        <p:nvSpPr>
          <p:cNvPr id="4" name="Espace réservé du contenu 3">
            <a:extLst>
              <a:ext uri="{FF2B5EF4-FFF2-40B4-BE49-F238E27FC236}">
                <a16:creationId xmlns:a16="http://schemas.microsoft.com/office/drawing/2014/main" id="{5D5E52D2-D388-C648-9C09-57C14192966B}"/>
              </a:ext>
            </a:extLst>
          </p:cNvPr>
          <p:cNvSpPr>
            <a:spLocks noGrp="1"/>
          </p:cNvSpPr>
          <p:nvPr>
            <p:ph sz="half" idx="2"/>
          </p:nvPr>
        </p:nvSpPr>
        <p:spPr>
          <a:xfrm>
            <a:off x="6413771" y="2017343"/>
            <a:ext cx="4645152" cy="3857940"/>
          </a:xfrm>
        </p:spPr>
        <p:txBody>
          <a:bodyPr>
            <a:normAutofit fontScale="70000" lnSpcReduction="20000"/>
          </a:bodyPr>
          <a:lstStyle/>
          <a:p>
            <a:r>
              <a:rPr lang="fr-FR" b="1" dirty="0"/>
              <a:t>Le plaidoyer a pour objectif </a:t>
            </a:r>
            <a:r>
              <a:rPr lang="fr-FR" dirty="0"/>
              <a:t>: </a:t>
            </a:r>
          </a:p>
          <a:p>
            <a:pPr marL="0" indent="0" algn="just">
              <a:buNone/>
            </a:pPr>
            <a:r>
              <a:rPr lang="fr-FR" b="1" dirty="0"/>
              <a:t>Sensibiliser les Autorités judiciaires , les Magistrats, les Avocats, les ONG et les personnes en détention préventive irrégulière ou  arbitraire à faire appliquer l’article 26 bis point 4 a du Code de procédure pénale; appliquer ou recourir à l’ habeas corpus soit le droit pour toute personne en détention de saisir le juge en Chambre du conseil pour contester la légalité de la détention. </a:t>
            </a:r>
          </a:p>
          <a:p>
            <a:pPr marL="0" indent="0" algn="just">
              <a:buNone/>
            </a:pPr>
            <a:endParaRPr lang="fr-FR" b="1" dirty="0"/>
          </a:p>
        </p:txBody>
      </p:sp>
      <p:sp>
        <p:nvSpPr>
          <p:cNvPr id="5" name="Espace réservé de la date 4">
            <a:extLst>
              <a:ext uri="{FF2B5EF4-FFF2-40B4-BE49-F238E27FC236}">
                <a16:creationId xmlns:a16="http://schemas.microsoft.com/office/drawing/2014/main" id="{7CC13D51-3CAD-DE42-9035-0326E7924976}"/>
              </a:ext>
            </a:extLst>
          </p:cNvPr>
          <p:cNvSpPr>
            <a:spLocks noGrp="1"/>
          </p:cNvSpPr>
          <p:nvPr>
            <p:ph type="dt" sz="half" idx="10"/>
          </p:nvPr>
        </p:nvSpPr>
        <p:spPr/>
        <p:txBody>
          <a:bodyPr/>
          <a:lstStyle/>
          <a:p>
            <a:fld id="{678A0CF3-D233-6C48-BFEE-661F64E8EA52}" type="datetime1">
              <a:rPr lang="fr-FR" smtClean="0"/>
              <a:t>02/01/2024</a:t>
            </a:fld>
            <a:endParaRPr lang="fr-FR"/>
          </a:p>
        </p:txBody>
      </p:sp>
      <p:sp>
        <p:nvSpPr>
          <p:cNvPr id="6" name="Espace réservé du pied de page 5">
            <a:extLst>
              <a:ext uri="{FF2B5EF4-FFF2-40B4-BE49-F238E27FC236}">
                <a16:creationId xmlns:a16="http://schemas.microsoft.com/office/drawing/2014/main" id="{F2697C37-0BEE-C743-8D73-FF5B38E4360B}"/>
              </a:ext>
            </a:extLst>
          </p:cNvPr>
          <p:cNvSpPr>
            <a:spLocks noGrp="1"/>
          </p:cNvSpPr>
          <p:nvPr>
            <p:ph type="ftr" sz="quarter" idx="11"/>
          </p:nvPr>
        </p:nvSpPr>
        <p:spPr/>
        <p:txBody>
          <a:bodyPr/>
          <a:lstStyle/>
          <a:p>
            <a:r>
              <a:rPr lang="fr-FR"/>
              <a:t>info@audf-rdc.org www.audf-rdc.org Tél: 00243816582458</a:t>
            </a:r>
          </a:p>
        </p:txBody>
      </p:sp>
      <p:sp>
        <p:nvSpPr>
          <p:cNvPr id="7" name="Espace réservé du numéro de diapositive 6">
            <a:extLst>
              <a:ext uri="{FF2B5EF4-FFF2-40B4-BE49-F238E27FC236}">
                <a16:creationId xmlns:a16="http://schemas.microsoft.com/office/drawing/2014/main" id="{CF324D68-5ACE-A642-9888-0B0E221270F2}"/>
              </a:ext>
            </a:extLst>
          </p:cNvPr>
          <p:cNvSpPr>
            <a:spLocks noGrp="1"/>
          </p:cNvSpPr>
          <p:nvPr>
            <p:ph type="sldNum" sz="quarter" idx="12"/>
          </p:nvPr>
        </p:nvSpPr>
        <p:spPr/>
        <p:txBody>
          <a:bodyPr/>
          <a:lstStyle/>
          <a:p>
            <a:r>
              <a:rPr lang="fr-FR" dirty="0"/>
              <a:t>I</a:t>
            </a:r>
          </a:p>
        </p:txBody>
      </p:sp>
      <mc:AlternateContent xmlns:mc="http://schemas.openxmlformats.org/markup-compatibility/2006">
        <mc:Choice xmlns:p14="http://schemas.microsoft.com/office/powerpoint/2010/main" xmlns:aink="http://schemas.microsoft.com/office/drawing/2016/ink" Requires="p14 aink">
          <p:contentPart p14:bwMode="auto" r:id="rId2">
            <p14:nvContentPartPr>
              <p14:cNvPr id="8" name="Encre 7">
                <a:extLst>
                  <a:ext uri="{FF2B5EF4-FFF2-40B4-BE49-F238E27FC236}">
                    <a16:creationId xmlns:a16="http://schemas.microsoft.com/office/drawing/2014/main" id="{01EE22F1-EB9D-CE44-B7E4-EDB4A2E99595}"/>
                  </a:ext>
                </a:extLst>
              </p14:cNvPr>
              <p14:cNvContentPartPr/>
              <p14:nvPr/>
            </p14:nvContentPartPr>
            <p14:xfrm>
              <a:off x="921343" y="799834"/>
              <a:ext cx="360" cy="360"/>
            </p14:xfrm>
          </p:contentPart>
        </mc:Choice>
        <mc:Fallback>
          <p:pic>
            <p:nvPicPr>
              <p:cNvPr id="8" name="Encre 7">
                <a:extLst>
                  <a:ext uri="{FF2B5EF4-FFF2-40B4-BE49-F238E27FC236}">
                    <a16:creationId xmlns:a16="http://schemas.microsoft.com/office/drawing/2014/main" id="{01EE22F1-EB9D-CE44-B7E4-EDB4A2E99595}"/>
                  </a:ext>
                </a:extLst>
              </p:cNvPr>
              <p:cNvPicPr/>
              <p:nvPr/>
            </p:nvPicPr>
            <p:blipFill>
              <a:blip r:embed="rId3"/>
              <a:stretch>
                <a:fillRect/>
              </a:stretch>
            </p:blipFill>
            <p:spPr>
              <a:xfrm>
                <a:off x="903703" y="782194"/>
                <a:ext cx="36000" cy="36000"/>
              </a:xfrm>
              <a:prstGeom prst="rect">
                <a:avLst/>
              </a:prstGeom>
            </p:spPr>
          </p:pic>
        </mc:Fallback>
      </mc:AlternateContent>
    </p:spTree>
    <p:extLst>
      <p:ext uri="{BB962C8B-B14F-4D97-AF65-F5344CB8AC3E}">
        <p14:creationId xmlns:p14="http://schemas.microsoft.com/office/powerpoint/2010/main" val="213134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DC910E-AEB4-6646-BDFB-34658BBBB80B}"/>
              </a:ext>
            </a:extLst>
          </p:cNvPr>
          <p:cNvSpPr>
            <a:spLocks noGrp="1"/>
          </p:cNvSpPr>
          <p:nvPr>
            <p:ph type="title"/>
          </p:nvPr>
        </p:nvSpPr>
        <p:spPr>
          <a:xfrm>
            <a:off x="1449217" y="804890"/>
            <a:ext cx="9605635" cy="803194"/>
          </a:xfrm>
        </p:spPr>
        <p:txBody>
          <a:bodyPr>
            <a:noAutofit/>
          </a:bodyPr>
          <a:lstStyle/>
          <a:p>
            <a:pPr algn="ctr"/>
            <a:r>
              <a:rPr lang="fr-FR" sz="2400" dirty="0"/>
              <a:t>Article </a:t>
            </a:r>
            <a:r>
              <a:rPr lang="fr-FR" sz="2400" dirty="0">
                <a:highlight>
                  <a:srgbClr val="FFFF00"/>
                </a:highlight>
              </a:rPr>
              <a:t>26 bis 4 a </a:t>
            </a:r>
            <a:r>
              <a:rPr lang="fr-FR" sz="2400" dirty="0" err="1"/>
              <a:t>dE</a:t>
            </a:r>
            <a:r>
              <a:rPr lang="fr-FR" sz="2400" dirty="0"/>
              <a:t> LA Loi du 31 décembre 2015 complétant et modifiant le Code de procédure pénale ( CPP )</a:t>
            </a:r>
          </a:p>
        </p:txBody>
      </p:sp>
      <p:sp>
        <p:nvSpPr>
          <p:cNvPr id="3" name="Espace réservé du contenu 2">
            <a:extLst>
              <a:ext uri="{FF2B5EF4-FFF2-40B4-BE49-F238E27FC236}">
                <a16:creationId xmlns:a16="http://schemas.microsoft.com/office/drawing/2014/main" id="{597275D7-1A1B-A64D-810E-8CDD1FCC7A0F}"/>
              </a:ext>
            </a:extLst>
          </p:cNvPr>
          <p:cNvSpPr>
            <a:spLocks noGrp="1"/>
          </p:cNvSpPr>
          <p:nvPr>
            <p:ph sz="half" idx="1"/>
          </p:nvPr>
        </p:nvSpPr>
        <p:spPr>
          <a:xfrm>
            <a:off x="1447331" y="2010878"/>
            <a:ext cx="4645152" cy="3822363"/>
          </a:xfrm>
        </p:spPr>
        <p:txBody>
          <a:bodyPr>
            <a:noAutofit/>
          </a:bodyPr>
          <a:lstStyle/>
          <a:p>
            <a:pPr marL="0" indent="0" algn="just">
              <a:buNone/>
            </a:pPr>
            <a:r>
              <a:rPr lang="fr-FR" sz="2400" dirty="0">
                <a:solidFill>
                  <a:srgbClr val="595959"/>
                </a:solidFill>
                <a:effectLst/>
                <a:latin typeface="ArialMT"/>
              </a:rPr>
              <a:t>Lors de l’examen des charges portées contre lui, l’accusé a droit à ce que sa cause soit entendue publiquement, équitablement et de façon impartiale. Il a droit au moins aux garanties suivantes </a:t>
            </a:r>
            <a:r>
              <a:rPr lang="fr-FR" sz="2400" b="1" dirty="0">
                <a:solidFill>
                  <a:srgbClr val="595959"/>
                </a:solidFill>
                <a:effectLst/>
                <a:highlight>
                  <a:srgbClr val="FFFF00"/>
                </a:highlight>
                <a:latin typeface="ArialMT"/>
              </a:rPr>
              <a:t>(4 ) </a:t>
            </a:r>
            <a:r>
              <a:rPr lang="fr-FR" sz="2400" dirty="0">
                <a:solidFill>
                  <a:srgbClr val="595959"/>
                </a:solidFill>
                <a:effectLst/>
                <a:latin typeface="ArialMT"/>
              </a:rPr>
              <a:t>:</a:t>
            </a:r>
            <a:br>
              <a:rPr lang="fr-FR" sz="2400" dirty="0">
                <a:solidFill>
                  <a:srgbClr val="595959"/>
                </a:solidFill>
                <a:effectLst/>
                <a:latin typeface="ArialMT"/>
              </a:rPr>
            </a:br>
            <a:endParaRPr lang="fr-FR" sz="2400" dirty="0"/>
          </a:p>
        </p:txBody>
      </p:sp>
      <p:sp>
        <p:nvSpPr>
          <p:cNvPr id="4" name="Espace réservé du contenu 3">
            <a:extLst>
              <a:ext uri="{FF2B5EF4-FFF2-40B4-BE49-F238E27FC236}">
                <a16:creationId xmlns:a16="http://schemas.microsoft.com/office/drawing/2014/main" id="{38474B2C-4337-5E47-87E4-65D08D7A39E8}"/>
              </a:ext>
            </a:extLst>
          </p:cNvPr>
          <p:cNvSpPr>
            <a:spLocks noGrp="1"/>
          </p:cNvSpPr>
          <p:nvPr>
            <p:ph sz="half" idx="2"/>
          </p:nvPr>
        </p:nvSpPr>
        <p:spPr>
          <a:xfrm>
            <a:off x="6222124" y="2017343"/>
            <a:ext cx="4836799" cy="3815898"/>
          </a:xfrm>
        </p:spPr>
        <p:txBody>
          <a:bodyPr>
            <a:normAutofit fontScale="25000" lnSpcReduction="20000"/>
          </a:bodyPr>
          <a:lstStyle/>
          <a:p>
            <a:pPr algn="just"/>
            <a:r>
              <a:rPr lang="fr-FR" sz="8800" dirty="0">
                <a:solidFill>
                  <a:srgbClr val="595959"/>
                </a:solidFill>
                <a:latin typeface="ArialMT"/>
              </a:rPr>
              <a:t>Toute personne privée de sa liberté́ par arrestation ou </a:t>
            </a:r>
            <a:r>
              <a:rPr lang="fr-FR" sz="8800" b="1" dirty="0">
                <a:solidFill>
                  <a:srgbClr val="595959"/>
                </a:solidFill>
                <a:latin typeface="ArialMT"/>
              </a:rPr>
              <a:t>détention</a:t>
            </a:r>
            <a:r>
              <a:rPr lang="fr-FR" sz="8800" dirty="0">
                <a:solidFill>
                  <a:srgbClr val="595959"/>
                </a:solidFill>
                <a:latin typeface="ArialMT"/>
              </a:rPr>
              <a:t> a le droit :</a:t>
            </a:r>
            <a:br>
              <a:rPr lang="fr-FR" sz="8800" dirty="0">
                <a:solidFill>
                  <a:srgbClr val="595959"/>
                </a:solidFill>
                <a:latin typeface="ArialMT"/>
              </a:rPr>
            </a:br>
            <a:r>
              <a:rPr lang="fr-FR" sz="8800" b="1" dirty="0">
                <a:solidFill>
                  <a:srgbClr val="595959"/>
                </a:solidFill>
                <a:highlight>
                  <a:srgbClr val="FFFF00"/>
                </a:highlight>
                <a:latin typeface="ArialMT"/>
              </a:rPr>
              <a:t>a) </a:t>
            </a:r>
            <a:r>
              <a:rPr lang="fr-FR" sz="8800" b="1" dirty="0">
                <a:solidFill>
                  <a:srgbClr val="595959"/>
                </a:solidFill>
                <a:latin typeface="ArialMT"/>
              </a:rPr>
              <a:t>d’introduire un recours devant la chambre du conseil qui statue à bref délai sur la légalité́ de sa détention et ordonne sa libération si la détention n’est pas conforme aux motifs et selon la procédure déterminés par le présent code</a:t>
            </a:r>
            <a:r>
              <a:rPr lang="fr-FR" sz="8800" dirty="0">
                <a:solidFill>
                  <a:srgbClr val="595959"/>
                </a:solidFill>
                <a:latin typeface="ArialMT"/>
              </a:rPr>
              <a:t>;</a:t>
            </a:r>
          </a:p>
          <a:p>
            <a:pPr marL="0" indent="0" algn="just">
              <a:buNone/>
            </a:pPr>
            <a:br>
              <a:rPr lang="fr-FR" sz="2000" dirty="0">
                <a:solidFill>
                  <a:srgbClr val="595959"/>
                </a:solidFill>
                <a:effectLst/>
                <a:latin typeface="ArialMT"/>
              </a:rPr>
            </a:br>
            <a:endParaRPr lang="fr-FR" dirty="0"/>
          </a:p>
        </p:txBody>
      </p:sp>
      <p:sp>
        <p:nvSpPr>
          <p:cNvPr id="5" name="Espace réservé de la date 4">
            <a:extLst>
              <a:ext uri="{FF2B5EF4-FFF2-40B4-BE49-F238E27FC236}">
                <a16:creationId xmlns:a16="http://schemas.microsoft.com/office/drawing/2014/main" id="{C5E0BA26-DBFD-8F4B-A042-A1619026FCDF}"/>
              </a:ext>
            </a:extLst>
          </p:cNvPr>
          <p:cNvSpPr>
            <a:spLocks noGrp="1"/>
          </p:cNvSpPr>
          <p:nvPr>
            <p:ph type="dt" sz="half" idx="10"/>
          </p:nvPr>
        </p:nvSpPr>
        <p:spPr/>
        <p:txBody>
          <a:bodyPr/>
          <a:lstStyle/>
          <a:p>
            <a:fld id="{758B3414-4DDF-5641-9817-E67439A189E5}" type="datetime1">
              <a:rPr lang="fr-FR" smtClean="0"/>
              <a:t>02/01/2024</a:t>
            </a:fld>
            <a:endParaRPr lang="fr-FR"/>
          </a:p>
        </p:txBody>
      </p:sp>
      <p:sp>
        <p:nvSpPr>
          <p:cNvPr id="6" name="Espace réservé du pied de page 5">
            <a:extLst>
              <a:ext uri="{FF2B5EF4-FFF2-40B4-BE49-F238E27FC236}">
                <a16:creationId xmlns:a16="http://schemas.microsoft.com/office/drawing/2014/main" id="{078EC062-900A-EA48-95F0-F57806821DC9}"/>
              </a:ext>
            </a:extLst>
          </p:cNvPr>
          <p:cNvSpPr>
            <a:spLocks noGrp="1"/>
          </p:cNvSpPr>
          <p:nvPr>
            <p:ph type="ftr" sz="quarter" idx="11"/>
          </p:nvPr>
        </p:nvSpPr>
        <p:spPr/>
        <p:txBody>
          <a:bodyPr/>
          <a:lstStyle/>
          <a:p>
            <a:r>
              <a:rPr lang="fr-FR"/>
              <a:t>info@audf-rdc.org www.audf-rdc.org Tél: 00243816582458</a:t>
            </a:r>
          </a:p>
        </p:txBody>
      </p:sp>
      <p:sp>
        <p:nvSpPr>
          <p:cNvPr id="7" name="Espace réservé du numéro de diapositive 6">
            <a:extLst>
              <a:ext uri="{FF2B5EF4-FFF2-40B4-BE49-F238E27FC236}">
                <a16:creationId xmlns:a16="http://schemas.microsoft.com/office/drawing/2014/main" id="{64425A22-5C29-A243-85A4-F07D85372909}"/>
              </a:ext>
            </a:extLst>
          </p:cNvPr>
          <p:cNvSpPr>
            <a:spLocks noGrp="1"/>
          </p:cNvSpPr>
          <p:nvPr>
            <p:ph type="sldNum" sz="quarter" idx="12"/>
          </p:nvPr>
        </p:nvSpPr>
        <p:spPr/>
        <p:txBody>
          <a:bodyPr/>
          <a:lstStyle/>
          <a:p>
            <a:r>
              <a:rPr lang="fr-FR" dirty="0"/>
              <a:t>II</a:t>
            </a:r>
          </a:p>
        </p:txBody>
      </p:sp>
    </p:spTree>
    <p:extLst>
      <p:ext uri="{BB962C8B-B14F-4D97-AF65-F5344CB8AC3E}">
        <p14:creationId xmlns:p14="http://schemas.microsoft.com/office/powerpoint/2010/main" val="254590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7E4E5-76C0-2648-A587-EA09E1B41F48}"/>
              </a:ext>
            </a:extLst>
          </p:cNvPr>
          <p:cNvSpPr>
            <a:spLocks noGrp="1"/>
          </p:cNvSpPr>
          <p:nvPr>
            <p:ph type="title"/>
          </p:nvPr>
        </p:nvSpPr>
        <p:spPr/>
        <p:txBody>
          <a:bodyPr>
            <a:normAutofit/>
          </a:bodyPr>
          <a:lstStyle/>
          <a:p>
            <a:r>
              <a:rPr lang="fr-FR" dirty="0"/>
              <a:t>CADRE JURIDIQUE NATIONAL ET INTERNATIONAL</a:t>
            </a:r>
          </a:p>
        </p:txBody>
      </p:sp>
      <p:sp>
        <p:nvSpPr>
          <p:cNvPr id="3" name="Espace réservé du contenu 2">
            <a:extLst>
              <a:ext uri="{FF2B5EF4-FFF2-40B4-BE49-F238E27FC236}">
                <a16:creationId xmlns:a16="http://schemas.microsoft.com/office/drawing/2014/main" id="{C5F3446F-1699-2248-A0E2-DE5E682ACEC4}"/>
              </a:ext>
            </a:extLst>
          </p:cNvPr>
          <p:cNvSpPr>
            <a:spLocks noGrp="1"/>
          </p:cNvSpPr>
          <p:nvPr>
            <p:ph sz="half" idx="1"/>
          </p:nvPr>
        </p:nvSpPr>
        <p:spPr/>
        <p:txBody>
          <a:bodyPr>
            <a:normAutofit fontScale="40000" lnSpcReduction="20000"/>
          </a:bodyPr>
          <a:lstStyle/>
          <a:p>
            <a:pPr marL="0" indent="0" algn="ctr">
              <a:buNone/>
            </a:pPr>
            <a:r>
              <a:rPr lang="fr-FR" sz="2500" b="1" dirty="0"/>
              <a:t>Cadre juridique congolais</a:t>
            </a:r>
          </a:p>
          <a:p>
            <a:r>
              <a:rPr lang="fr-FR" sz="2300" b="1" dirty="0"/>
              <a:t>Article 17 , 18, 61. et 60 , 153. 10 de la Constitution </a:t>
            </a:r>
            <a:r>
              <a:rPr lang="fr-FR" dirty="0"/>
              <a:t>:  Droit à l’assistance judiciaire à tous les stades de la procédure et caractère non dérogeable du droit au procès équitable ; Obligation du respect des droits de l’homme par Tous… </a:t>
            </a:r>
            <a:r>
              <a:rPr lang="fr-FR" sz="2000" b="1" dirty="0"/>
              <a:t>  « La liberté est le principe et la détention , l’exception </a:t>
            </a:r>
            <a:r>
              <a:rPr lang="fr-FR" sz="2000" b="1"/>
              <a:t>»  &amp;  </a:t>
            </a:r>
            <a:endParaRPr lang="fr-FR" sz="2000" b="1" dirty="0"/>
          </a:p>
          <a:p>
            <a:pPr marL="0" indent="0">
              <a:buNone/>
            </a:pPr>
            <a:endParaRPr lang="fr-FR" dirty="0"/>
          </a:p>
          <a:p>
            <a:pPr algn="just"/>
            <a:r>
              <a:rPr lang="fr-FR" dirty="0"/>
              <a:t>A</a:t>
            </a:r>
            <a:r>
              <a:rPr lang="fr-FR" b="1" dirty="0"/>
              <a:t>rticles 27 à 42 du Code de procédure pénale </a:t>
            </a:r>
            <a:r>
              <a:rPr lang="fr-FR" dirty="0"/>
              <a:t>: Indices sérieux de culpabilité, infraction punissable de 6 mois et plus et délais de confirmation de détention et prorogations en Chambre du Conseil (non de régularisation des détentions arbitraires)… </a:t>
            </a:r>
            <a:endParaRPr lang="fr-FR" sz="2900" b="1" dirty="0"/>
          </a:p>
          <a:p>
            <a:pPr marL="0" indent="0" algn="just">
              <a:buNone/>
            </a:pPr>
            <a:r>
              <a:rPr lang="fr-FR" sz="2900" b="1" dirty="0"/>
              <a:t>Article 23 du Code d’étique et déontologie des Magistrats : « </a:t>
            </a:r>
            <a:r>
              <a:rPr lang="fr-FR" sz="2900" dirty="0"/>
              <a:t>Le magistrat s’emploiera à entretenir et à améliorer ses connaissances juridiques et aptitudes professionnelles ainsi que les qualités éthiques personnelles , nécessaires à une bonne exécution de ses fonctions… Le magistrat doit se tenir informé sur l’évolution du droit, y compris les conventions internationales dûment ratifiées par la RDC </a:t>
            </a:r>
            <a:r>
              <a:rPr lang="fr-FR" sz="2900" b="1" dirty="0"/>
              <a:t>».</a:t>
            </a:r>
          </a:p>
        </p:txBody>
      </p:sp>
      <p:sp>
        <p:nvSpPr>
          <p:cNvPr id="4" name="Espace réservé du contenu 3">
            <a:extLst>
              <a:ext uri="{FF2B5EF4-FFF2-40B4-BE49-F238E27FC236}">
                <a16:creationId xmlns:a16="http://schemas.microsoft.com/office/drawing/2014/main" id="{4A6906B3-5E69-2D4D-B385-B0E97F64E0F0}"/>
              </a:ext>
            </a:extLst>
          </p:cNvPr>
          <p:cNvSpPr>
            <a:spLocks noGrp="1"/>
          </p:cNvSpPr>
          <p:nvPr>
            <p:ph sz="half" idx="2"/>
          </p:nvPr>
        </p:nvSpPr>
        <p:spPr/>
        <p:txBody>
          <a:bodyPr>
            <a:normAutofit fontScale="40000" lnSpcReduction="20000"/>
          </a:bodyPr>
          <a:lstStyle/>
          <a:p>
            <a:pPr marL="0" indent="0" algn="ctr">
              <a:buNone/>
            </a:pPr>
            <a:r>
              <a:rPr lang="fr-FR" sz="2500" b="1" dirty="0"/>
              <a:t>Cadre normatif international</a:t>
            </a:r>
          </a:p>
          <a:p>
            <a:pPr algn="just"/>
            <a:r>
              <a:rPr lang="fr-FR" dirty="0"/>
              <a:t>Article 9 points 1, 2 … et ( 3 du Pacte international relatif aux droits civils et politiques « PIDCP : «</a:t>
            </a:r>
            <a:r>
              <a:rPr lang="fr-FR" sz="2600" dirty="0"/>
              <a:t> </a:t>
            </a:r>
            <a:r>
              <a:rPr lang="fr-FR" sz="2500" dirty="0"/>
              <a:t>3. Tout individu </a:t>
            </a:r>
            <a:r>
              <a:rPr lang="fr-FR" sz="2500" dirty="0" err="1"/>
              <a:t>arrête</a:t>
            </a:r>
            <a:r>
              <a:rPr lang="fr-FR" sz="2500" dirty="0"/>
              <a:t>́ ou </a:t>
            </a:r>
            <a:r>
              <a:rPr lang="fr-FR" sz="2500" dirty="0" err="1"/>
              <a:t>détenu</a:t>
            </a:r>
            <a:r>
              <a:rPr lang="fr-FR" sz="2500" dirty="0"/>
              <a:t> du chef d’une infraction </a:t>
            </a:r>
            <a:r>
              <a:rPr lang="fr-FR" sz="2500" dirty="0" err="1"/>
              <a:t>pénale</a:t>
            </a:r>
            <a:r>
              <a:rPr lang="fr-FR" sz="2500" dirty="0"/>
              <a:t> sera traduit dans le plus court </a:t>
            </a:r>
            <a:r>
              <a:rPr lang="fr-FR" sz="2500" dirty="0" err="1"/>
              <a:t>délai</a:t>
            </a:r>
            <a:r>
              <a:rPr lang="fr-FR" sz="2500" dirty="0"/>
              <a:t> devant un juge ou une autre </a:t>
            </a:r>
            <a:r>
              <a:rPr lang="fr-FR" sz="2500" dirty="0" err="1"/>
              <a:t>autorite</a:t>
            </a:r>
            <a:r>
              <a:rPr lang="fr-FR" sz="2500" dirty="0"/>
              <a:t>́ </a:t>
            </a:r>
            <a:r>
              <a:rPr lang="fr-FR" sz="2500" dirty="0" err="1"/>
              <a:t>habilitée</a:t>
            </a:r>
            <a:r>
              <a:rPr lang="fr-FR" sz="2500" dirty="0"/>
              <a:t> par la loi à exercer des fonctions judiciaires, et devra </a:t>
            </a:r>
            <a:r>
              <a:rPr lang="fr-FR" sz="2500" dirty="0" err="1"/>
              <a:t>être</a:t>
            </a:r>
            <a:r>
              <a:rPr lang="fr-FR" sz="2500" dirty="0"/>
              <a:t> jugé dans un </a:t>
            </a:r>
            <a:r>
              <a:rPr lang="fr-FR" sz="2500" dirty="0" err="1"/>
              <a:t>délai</a:t>
            </a:r>
            <a:r>
              <a:rPr lang="fr-FR" sz="2500" dirty="0"/>
              <a:t> raisonnable ou </a:t>
            </a:r>
            <a:r>
              <a:rPr lang="fr-FR" sz="2500" dirty="0" err="1"/>
              <a:t>libére</a:t>
            </a:r>
            <a:r>
              <a:rPr lang="fr-FR" sz="2500" dirty="0"/>
              <a:t>́. La </a:t>
            </a:r>
            <a:r>
              <a:rPr lang="fr-FR" sz="2500" dirty="0" err="1"/>
              <a:t>détention</a:t>
            </a:r>
            <a:r>
              <a:rPr lang="fr-FR" sz="2500" dirty="0"/>
              <a:t> de personnes qui attendent de passer en jugement ne doit pas </a:t>
            </a:r>
            <a:r>
              <a:rPr lang="fr-FR" sz="2500" dirty="0" err="1"/>
              <a:t>être</a:t>
            </a:r>
            <a:r>
              <a:rPr lang="fr-FR" sz="2500" dirty="0"/>
              <a:t> de </a:t>
            </a:r>
            <a:r>
              <a:rPr lang="fr-FR" sz="2500" dirty="0" err="1"/>
              <a:t>règle</a:t>
            </a:r>
            <a:r>
              <a:rPr lang="fr-FR" sz="2500" dirty="0"/>
              <a:t>, mais la mise en </a:t>
            </a:r>
            <a:r>
              <a:rPr lang="fr-FR" sz="2500" dirty="0" err="1"/>
              <a:t>liberte</a:t>
            </a:r>
            <a:r>
              <a:rPr lang="fr-FR" sz="2500" dirty="0"/>
              <a:t>́ peut </a:t>
            </a:r>
            <a:r>
              <a:rPr lang="fr-FR" sz="2500" dirty="0" err="1"/>
              <a:t>être</a:t>
            </a:r>
            <a:r>
              <a:rPr lang="fr-FR" sz="2500" dirty="0"/>
              <a:t> </a:t>
            </a:r>
            <a:r>
              <a:rPr lang="fr-FR" sz="2500" dirty="0" err="1"/>
              <a:t>subordonnée</a:t>
            </a:r>
            <a:r>
              <a:rPr lang="fr-FR" sz="2500" dirty="0"/>
              <a:t> à des garanties assurant la comparution de l’</a:t>
            </a:r>
            <a:r>
              <a:rPr lang="fr-FR" sz="2500" dirty="0" err="1"/>
              <a:t>intéresse</a:t>
            </a:r>
            <a:r>
              <a:rPr lang="fr-FR" sz="2500" dirty="0"/>
              <a:t>́ à l’audience, à tous les autres actes de la </a:t>
            </a:r>
            <a:r>
              <a:rPr lang="fr-FR" sz="2500" dirty="0" err="1"/>
              <a:t>procédure</a:t>
            </a:r>
            <a:r>
              <a:rPr lang="fr-FR" sz="2500" dirty="0"/>
              <a:t> et, le cas </a:t>
            </a:r>
            <a:r>
              <a:rPr lang="fr-FR" sz="2500" dirty="0" err="1"/>
              <a:t>échéant</a:t>
            </a:r>
            <a:r>
              <a:rPr lang="fr-FR" sz="2500" dirty="0"/>
              <a:t>, pour l’</a:t>
            </a:r>
            <a:r>
              <a:rPr lang="fr-FR" sz="2500" dirty="0" err="1"/>
              <a:t>exécution</a:t>
            </a:r>
            <a:r>
              <a:rPr lang="fr-FR" sz="2500" dirty="0"/>
              <a:t> du jugement. </a:t>
            </a:r>
          </a:p>
          <a:p>
            <a:r>
              <a:rPr lang="fr-FR" dirty="0"/>
              <a:t>Article 9. 4 du  « PIDCP » : «</a:t>
            </a:r>
            <a:r>
              <a:rPr lang="fr-FR" sz="1800" dirty="0">
                <a:effectLst/>
                <a:latin typeface="TimesNewRoman"/>
              </a:rPr>
              <a:t> </a:t>
            </a:r>
            <a:r>
              <a:rPr lang="fr-FR" sz="2500" dirty="0"/>
              <a:t>Quiconque se trouve privé de sa </a:t>
            </a:r>
            <a:r>
              <a:rPr lang="fr-FR" sz="2500" dirty="0" err="1"/>
              <a:t>liberte</a:t>
            </a:r>
            <a:r>
              <a:rPr lang="fr-FR" sz="2500" dirty="0"/>
              <a:t>́ par arrestation ou </a:t>
            </a:r>
            <a:r>
              <a:rPr lang="fr-FR" sz="2500" dirty="0" err="1"/>
              <a:t>détention</a:t>
            </a:r>
            <a:r>
              <a:rPr lang="fr-FR" sz="2500" dirty="0"/>
              <a:t> a le droit d’introduire un recours devant un tribunal afin que celui-ci statue sans </a:t>
            </a:r>
            <a:r>
              <a:rPr lang="fr-FR" sz="2500" dirty="0" err="1"/>
              <a:t>délai</a:t>
            </a:r>
            <a:r>
              <a:rPr lang="fr-FR" sz="2500" dirty="0"/>
              <a:t> sur la </a:t>
            </a:r>
            <a:r>
              <a:rPr lang="fr-FR" sz="2500" dirty="0" err="1"/>
              <a:t>légalite</a:t>
            </a:r>
            <a:r>
              <a:rPr lang="fr-FR" sz="2500" dirty="0"/>
              <a:t>́ de sa </a:t>
            </a:r>
            <a:r>
              <a:rPr lang="fr-FR" sz="2500" dirty="0" err="1"/>
              <a:t>détention</a:t>
            </a:r>
            <a:r>
              <a:rPr lang="fr-FR" sz="2500" dirty="0"/>
              <a:t> et ordonne sa </a:t>
            </a:r>
            <a:r>
              <a:rPr lang="fr-FR" sz="2500" dirty="0" err="1"/>
              <a:t>libération</a:t>
            </a:r>
            <a:r>
              <a:rPr lang="fr-FR" sz="2500" dirty="0"/>
              <a:t> si la </a:t>
            </a:r>
            <a:r>
              <a:rPr lang="fr-FR" sz="2500" dirty="0" err="1"/>
              <a:t>détention</a:t>
            </a:r>
            <a:r>
              <a:rPr lang="fr-FR" sz="2500" dirty="0"/>
              <a:t> est </a:t>
            </a:r>
            <a:r>
              <a:rPr lang="fr-FR" sz="2500" dirty="0" err="1"/>
              <a:t>illégale</a:t>
            </a:r>
            <a:r>
              <a:rPr lang="fr-FR" sz="2500" dirty="0"/>
              <a:t> </a:t>
            </a:r>
            <a:r>
              <a:rPr lang="fr-FR" dirty="0"/>
              <a:t>».</a:t>
            </a:r>
          </a:p>
          <a:p>
            <a:pPr marL="0" indent="0">
              <a:buNone/>
            </a:pPr>
            <a:endParaRPr lang="fr-FR" dirty="0"/>
          </a:p>
        </p:txBody>
      </p:sp>
      <p:sp>
        <p:nvSpPr>
          <p:cNvPr id="5" name="Espace réservé de la date 4">
            <a:extLst>
              <a:ext uri="{FF2B5EF4-FFF2-40B4-BE49-F238E27FC236}">
                <a16:creationId xmlns:a16="http://schemas.microsoft.com/office/drawing/2014/main" id="{C8C1BAD3-D73D-8A43-BB39-1D5590A6AC14}"/>
              </a:ext>
            </a:extLst>
          </p:cNvPr>
          <p:cNvSpPr>
            <a:spLocks noGrp="1"/>
          </p:cNvSpPr>
          <p:nvPr>
            <p:ph type="dt" sz="half" idx="10"/>
          </p:nvPr>
        </p:nvSpPr>
        <p:spPr/>
        <p:txBody>
          <a:bodyPr/>
          <a:lstStyle/>
          <a:p>
            <a:fld id="{50F844C2-2F91-724B-A357-935FE34DE42F}" type="datetime1">
              <a:rPr lang="fr-FR" smtClean="0"/>
              <a:t>02/01/2024</a:t>
            </a:fld>
            <a:endParaRPr lang="fr-FR"/>
          </a:p>
        </p:txBody>
      </p:sp>
      <p:sp>
        <p:nvSpPr>
          <p:cNvPr id="6" name="Espace réservé du pied de page 5">
            <a:extLst>
              <a:ext uri="{FF2B5EF4-FFF2-40B4-BE49-F238E27FC236}">
                <a16:creationId xmlns:a16="http://schemas.microsoft.com/office/drawing/2014/main" id="{37EEC2DC-E87D-4A4C-96FB-4B92F2BA58C2}"/>
              </a:ext>
            </a:extLst>
          </p:cNvPr>
          <p:cNvSpPr>
            <a:spLocks noGrp="1"/>
          </p:cNvSpPr>
          <p:nvPr>
            <p:ph type="ftr" sz="quarter" idx="11"/>
          </p:nvPr>
        </p:nvSpPr>
        <p:spPr/>
        <p:txBody>
          <a:bodyPr/>
          <a:lstStyle/>
          <a:p>
            <a:r>
              <a:rPr lang="fr-FR" dirty="0">
                <a:hlinkClick r:id="rId2"/>
              </a:rPr>
              <a:t>info@audf-rdc.org</a:t>
            </a:r>
            <a:r>
              <a:rPr lang="fr-FR" dirty="0"/>
              <a:t>  </a:t>
            </a:r>
            <a:r>
              <a:rPr lang="fr-FR" dirty="0">
                <a:hlinkClick r:id="rId3"/>
              </a:rPr>
              <a:t>www.audf-rdc.org</a:t>
            </a:r>
            <a:r>
              <a:rPr lang="fr-FR" dirty="0"/>
              <a:t>  Tél: 00243816582458</a:t>
            </a:r>
          </a:p>
        </p:txBody>
      </p:sp>
      <p:sp>
        <p:nvSpPr>
          <p:cNvPr id="7" name="Espace réservé du numéro de diapositive 6">
            <a:extLst>
              <a:ext uri="{FF2B5EF4-FFF2-40B4-BE49-F238E27FC236}">
                <a16:creationId xmlns:a16="http://schemas.microsoft.com/office/drawing/2014/main" id="{06FFFBC0-CC3A-7244-9EEB-037F1267263D}"/>
              </a:ext>
            </a:extLst>
          </p:cNvPr>
          <p:cNvSpPr>
            <a:spLocks noGrp="1"/>
          </p:cNvSpPr>
          <p:nvPr>
            <p:ph type="sldNum" sz="quarter" idx="12"/>
          </p:nvPr>
        </p:nvSpPr>
        <p:spPr/>
        <p:txBody>
          <a:bodyPr/>
          <a:lstStyle/>
          <a:p>
            <a:r>
              <a:rPr lang="fr-FR" dirty="0"/>
              <a:t>III</a:t>
            </a:r>
          </a:p>
        </p:txBody>
      </p:sp>
    </p:spTree>
    <p:extLst>
      <p:ext uri="{BB962C8B-B14F-4D97-AF65-F5344CB8AC3E}">
        <p14:creationId xmlns:p14="http://schemas.microsoft.com/office/powerpoint/2010/main" val="130278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99F9B-82A7-004E-B84E-4249D1251937}"/>
              </a:ext>
            </a:extLst>
          </p:cNvPr>
          <p:cNvSpPr>
            <a:spLocks noGrp="1"/>
          </p:cNvSpPr>
          <p:nvPr>
            <p:ph type="title"/>
          </p:nvPr>
        </p:nvSpPr>
        <p:spPr/>
        <p:txBody>
          <a:bodyPr>
            <a:normAutofit/>
          </a:bodyPr>
          <a:lstStyle/>
          <a:p>
            <a:pPr algn="ctr"/>
            <a:r>
              <a:rPr lang="fr-FR" dirty="0"/>
              <a:t>PRATIQUE DE LA DETENTION PREVENTIVE ET RECOMMANDATIONS</a:t>
            </a:r>
          </a:p>
        </p:txBody>
      </p:sp>
      <p:sp>
        <p:nvSpPr>
          <p:cNvPr id="3" name="Espace réservé du contenu 2">
            <a:extLst>
              <a:ext uri="{FF2B5EF4-FFF2-40B4-BE49-F238E27FC236}">
                <a16:creationId xmlns:a16="http://schemas.microsoft.com/office/drawing/2014/main" id="{59991207-AFED-7442-9A9C-0C54DDED2049}"/>
              </a:ext>
            </a:extLst>
          </p:cNvPr>
          <p:cNvSpPr>
            <a:spLocks noGrp="1"/>
          </p:cNvSpPr>
          <p:nvPr>
            <p:ph sz="half" idx="1"/>
          </p:nvPr>
        </p:nvSpPr>
        <p:spPr/>
        <p:txBody>
          <a:bodyPr>
            <a:normAutofit fontScale="77500" lnSpcReduction="20000"/>
          </a:bodyPr>
          <a:lstStyle/>
          <a:p>
            <a:pPr marL="0" indent="0" algn="ctr">
              <a:buNone/>
            </a:pPr>
            <a:r>
              <a:rPr lang="fr-FR" b="1" dirty="0"/>
              <a:t>Pratiques de la détention préventive </a:t>
            </a:r>
          </a:p>
          <a:p>
            <a:r>
              <a:rPr lang="fr-FR" dirty="0"/>
              <a:t>Recours excessif à la détention préventive</a:t>
            </a:r>
          </a:p>
          <a:p>
            <a:r>
              <a:rPr lang="fr-FR" dirty="0"/>
              <a:t>Non respect de la procédure de contrôle de la légalité de détention en Chambre du conseil</a:t>
            </a:r>
          </a:p>
          <a:p>
            <a:r>
              <a:rPr lang="fr-FR" dirty="0"/>
              <a:t>Monnayage de la liberté provisoire</a:t>
            </a:r>
          </a:p>
          <a:p>
            <a:r>
              <a:rPr lang="fr-FR" dirty="0"/>
              <a:t>Faiblesse du contrôle judiciaire et administratif </a:t>
            </a:r>
          </a:p>
          <a:p>
            <a:r>
              <a:rPr lang="fr-FR" dirty="0"/>
              <a:t>Ignorance ou refus de l’application de l’ article 26 bis 4 a de la  Loi  du 31 décembre 2015 CPP. ( Habeas corpus )</a:t>
            </a:r>
          </a:p>
        </p:txBody>
      </p:sp>
      <p:sp>
        <p:nvSpPr>
          <p:cNvPr id="4" name="Espace réservé du contenu 3">
            <a:extLst>
              <a:ext uri="{FF2B5EF4-FFF2-40B4-BE49-F238E27FC236}">
                <a16:creationId xmlns:a16="http://schemas.microsoft.com/office/drawing/2014/main" id="{D1A8BBFE-9892-8B4F-A3DC-A616B1936AD7}"/>
              </a:ext>
            </a:extLst>
          </p:cNvPr>
          <p:cNvSpPr>
            <a:spLocks noGrp="1"/>
          </p:cNvSpPr>
          <p:nvPr>
            <p:ph sz="half" idx="2"/>
          </p:nvPr>
        </p:nvSpPr>
        <p:spPr/>
        <p:txBody>
          <a:bodyPr>
            <a:normAutofit fontScale="77500" lnSpcReduction="20000"/>
          </a:bodyPr>
          <a:lstStyle/>
          <a:p>
            <a:pPr marL="0" indent="0" algn="ctr">
              <a:buNone/>
            </a:pPr>
            <a:r>
              <a:rPr lang="fr-FR" b="1" dirty="0"/>
              <a:t>Recommandations</a:t>
            </a:r>
          </a:p>
          <a:p>
            <a:r>
              <a:rPr lang="fr-FR" dirty="0"/>
              <a:t>Aux Autorités judiciaires (MIN Justice, CSM, Hauts Magistrats…) : instruire les Juges des Tribunaux de paix sur l’application de l’habeas corpus ;</a:t>
            </a:r>
          </a:p>
          <a:p>
            <a:r>
              <a:rPr lang="fr-FR" dirty="0"/>
              <a:t>Aux Avocats, ONG et Justiciables : sensibiliser sur le droit de recourir à l’habeas corpus en cas de détention préventive illégale ;</a:t>
            </a:r>
          </a:p>
          <a:p>
            <a:r>
              <a:rPr lang="fr-FR" dirty="0"/>
              <a:t>Aux partenaires : renforcer les capacités des parties prenantes à l’application de l’habeas corpus.</a:t>
            </a:r>
          </a:p>
        </p:txBody>
      </p:sp>
      <p:sp>
        <p:nvSpPr>
          <p:cNvPr id="5" name="Espace réservé de la date 4">
            <a:extLst>
              <a:ext uri="{FF2B5EF4-FFF2-40B4-BE49-F238E27FC236}">
                <a16:creationId xmlns:a16="http://schemas.microsoft.com/office/drawing/2014/main" id="{6E3CA421-B028-3348-8C88-F16EBCD7C255}"/>
              </a:ext>
            </a:extLst>
          </p:cNvPr>
          <p:cNvSpPr>
            <a:spLocks noGrp="1"/>
          </p:cNvSpPr>
          <p:nvPr>
            <p:ph type="dt" sz="half" idx="10"/>
          </p:nvPr>
        </p:nvSpPr>
        <p:spPr/>
        <p:txBody>
          <a:bodyPr/>
          <a:lstStyle/>
          <a:p>
            <a:fld id="{6B1899AE-6122-604D-B362-D6A4A8F2683C}" type="datetime1">
              <a:rPr lang="fr-FR" smtClean="0"/>
              <a:t>02/01/2024</a:t>
            </a:fld>
            <a:endParaRPr lang="fr-FR"/>
          </a:p>
        </p:txBody>
      </p:sp>
      <p:sp>
        <p:nvSpPr>
          <p:cNvPr id="6" name="Espace réservé du pied de page 5">
            <a:extLst>
              <a:ext uri="{FF2B5EF4-FFF2-40B4-BE49-F238E27FC236}">
                <a16:creationId xmlns:a16="http://schemas.microsoft.com/office/drawing/2014/main" id="{75F2B0F7-55C4-674C-82BA-9923815EC910}"/>
              </a:ext>
            </a:extLst>
          </p:cNvPr>
          <p:cNvSpPr>
            <a:spLocks noGrp="1"/>
          </p:cNvSpPr>
          <p:nvPr>
            <p:ph type="ftr" sz="quarter" idx="11"/>
          </p:nvPr>
        </p:nvSpPr>
        <p:spPr/>
        <p:txBody>
          <a:bodyPr/>
          <a:lstStyle/>
          <a:p>
            <a:r>
              <a:rPr lang="fr-FR" dirty="0">
                <a:solidFill>
                  <a:schemeClr val="accent1"/>
                </a:solidFill>
              </a:rPr>
              <a:t>info@audf-rdc.org   www.audf-rdc.org Tél: 00243816582458  ( WTSP )</a:t>
            </a:r>
          </a:p>
        </p:txBody>
      </p:sp>
      <p:sp>
        <p:nvSpPr>
          <p:cNvPr id="7" name="Espace réservé du numéro de diapositive 6">
            <a:extLst>
              <a:ext uri="{FF2B5EF4-FFF2-40B4-BE49-F238E27FC236}">
                <a16:creationId xmlns:a16="http://schemas.microsoft.com/office/drawing/2014/main" id="{C5FED3FF-6075-FE4A-AD02-251071B28E29}"/>
              </a:ext>
            </a:extLst>
          </p:cNvPr>
          <p:cNvSpPr>
            <a:spLocks noGrp="1"/>
          </p:cNvSpPr>
          <p:nvPr>
            <p:ph type="sldNum" sz="quarter" idx="12"/>
          </p:nvPr>
        </p:nvSpPr>
        <p:spPr/>
        <p:txBody>
          <a:bodyPr/>
          <a:lstStyle/>
          <a:p>
            <a:r>
              <a:rPr lang="fr-FR" dirty="0"/>
              <a:t>IV</a:t>
            </a:r>
          </a:p>
        </p:txBody>
      </p:sp>
    </p:spTree>
    <p:extLst>
      <p:ext uri="{BB962C8B-B14F-4D97-AF65-F5344CB8AC3E}">
        <p14:creationId xmlns:p14="http://schemas.microsoft.com/office/powerpoint/2010/main" val="1040817475"/>
      </p:ext>
    </p:extLst>
  </p:cSld>
  <p:clrMapOvr>
    <a:masterClrMapping/>
  </p:clrMapOvr>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{8944D2B9-4417-EC43-B5EA-4EF39FE83D63}tf10001073</Template>
  <TotalTime>1692</TotalTime>
  <Words>915</Words>
  <Application>Microsoft Macintosh PowerPoint</Application>
  <PresentationFormat>Grand écran</PresentationFormat>
  <Paragraphs>50</Paragraphs>
  <Slides>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vt:i4>
      </vt:variant>
    </vt:vector>
  </HeadingPairs>
  <TitlesOfParts>
    <vt:vector size="11" baseType="lpstr">
      <vt:lpstr>Arial</vt:lpstr>
      <vt:lpstr>ArialMT</vt:lpstr>
      <vt:lpstr>Calibri</vt:lpstr>
      <vt:lpstr>TimesNewRoman</vt:lpstr>
      <vt:lpstr>Tw Cen MT</vt:lpstr>
      <vt:lpstr>Ronds dans l’eau</vt:lpstr>
      <vt:lpstr>ALLIANCE POUR L’UNIVERSALITE DES DROITS FONDAMENTAUX «  AUDF ONG » .</vt:lpstr>
      <vt:lpstr>Contexte et objectif du plaidoyer EN RDC</vt:lpstr>
      <vt:lpstr>Article 26 bis 4 a dE LA Loi du 31 décembre 2015 complétant et modifiant le Code de procédure pénale ( CPP )</vt:lpstr>
      <vt:lpstr>CADRE JURIDIQUE NATIONAL ET INTERNATIONAL</vt:lpstr>
      <vt:lpstr>PRATIQUE DE LA DETENTION PREVENTIVE ET RECOMMANDATIONS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ALLIANCE POUR L’UNIERSALITE DES DROITS FONDAMENTAUX «  AUDF ONG »</dc:title>
  <dc:creator>Microsoft Office User</dc:creator>
  <cp:lastModifiedBy>Microsoft Office User</cp:lastModifiedBy>
  <cp:revision>33</cp:revision>
  <dcterms:created xsi:type="dcterms:W3CDTF">2023-01-18T23:00:58Z</dcterms:created>
  <dcterms:modified xsi:type="dcterms:W3CDTF">2024-01-04T00:12:43Z</dcterms:modified>
</cp:coreProperties>
</file>